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7" r:id="rId1"/>
  </p:sldMasterIdLst>
  <p:notesMasterIdLst>
    <p:notesMasterId r:id="rId39"/>
  </p:notesMasterIdLst>
  <p:sldIdLst>
    <p:sldId id="256" r:id="rId2"/>
    <p:sldId id="309" r:id="rId3"/>
    <p:sldId id="310" r:id="rId4"/>
    <p:sldId id="257" r:id="rId5"/>
    <p:sldId id="328" r:id="rId6"/>
    <p:sldId id="329" r:id="rId7"/>
    <p:sldId id="330" r:id="rId8"/>
    <p:sldId id="331" r:id="rId9"/>
    <p:sldId id="327" r:id="rId10"/>
    <p:sldId id="324" r:id="rId11"/>
    <p:sldId id="311" r:id="rId12"/>
    <p:sldId id="315" r:id="rId13"/>
    <p:sldId id="326" r:id="rId14"/>
    <p:sldId id="318" r:id="rId15"/>
    <p:sldId id="312" r:id="rId16"/>
    <p:sldId id="319" r:id="rId17"/>
    <p:sldId id="320" r:id="rId18"/>
    <p:sldId id="321" r:id="rId19"/>
    <p:sldId id="323" r:id="rId20"/>
    <p:sldId id="322" r:id="rId21"/>
    <p:sldId id="313" r:id="rId22"/>
    <p:sldId id="316" r:id="rId23"/>
    <p:sldId id="314" r:id="rId24"/>
    <p:sldId id="325" r:id="rId25"/>
    <p:sldId id="317" r:id="rId26"/>
    <p:sldId id="298" r:id="rId27"/>
    <p:sldId id="332" r:id="rId28"/>
    <p:sldId id="333" r:id="rId29"/>
    <p:sldId id="337" r:id="rId30"/>
    <p:sldId id="339" r:id="rId31"/>
    <p:sldId id="340" r:id="rId32"/>
    <p:sldId id="334" r:id="rId33"/>
    <p:sldId id="335" r:id="rId34"/>
    <p:sldId id="336" r:id="rId35"/>
    <p:sldId id="338" r:id="rId36"/>
    <p:sldId id="341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CFECFA-DD77-472C-8F86-E5E7F0E97AE4}">
          <p14:sldIdLst>
            <p14:sldId id="256"/>
          </p14:sldIdLst>
        </p14:section>
        <p14:section name="Untitled Section" id="{9D48CD74-85D6-4D11-9700-8371A9598B5D}">
          <p14:sldIdLst>
            <p14:sldId id="309"/>
            <p14:sldId id="310"/>
            <p14:sldId id="257"/>
            <p14:sldId id="328"/>
            <p14:sldId id="329"/>
            <p14:sldId id="330"/>
            <p14:sldId id="331"/>
            <p14:sldId id="327"/>
            <p14:sldId id="324"/>
            <p14:sldId id="311"/>
            <p14:sldId id="315"/>
            <p14:sldId id="326"/>
            <p14:sldId id="318"/>
            <p14:sldId id="312"/>
            <p14:sldId id="319"/>
            <p14:sldId id="320"/>
            <p14:sldId id="321"/>
            <p14:sldId id="323"/>
            <p14:sldId id="322"/>
            <p14:sldId id="313"/>
            <p14:sldId id="316"/>
            <p14:sldId id="314"/>
            <p14:sldId id="325"/>
            <p14:sldId id="317"/>
            <p14:sldId id="298"/>
            <p14:sldId id="332"/>
            <p14:sldId id="333"/>
            <p14:sldId id="337"/>
            <p14:sldId id="339"/>
            <p14:sldId id="340"/>
            <p14:sldId id="334"/>
            <p14:sldId id="335"/>
            <p14:sldId id="336"/>
            <p14:sldId id="338"/>
            <p14:sldId id="341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173D3-7C5B-4498-9737-2A30D0EABB4F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31DAA-C5FF-43D2-8860-363FC045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0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3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4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534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41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149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821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7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8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6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7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5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00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4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0BD7DB-B411-4B64-83B9-56CF6F5429C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A9E403-7EC7-49CC-A75C-38CBCC02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3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sample-data/sample_-_superstore.xls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72BF95-6226-4D36-842A-35E094B3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" y="480767"/>
            <a:ext cx="11255604" cy="5891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FC066-BADB-4310-93DF-645009A70EF3}"/>
              </a:ext>
            </a:extLst>
          </p:cNvPr>
          <p:cNvSpPr txBox="1"/>
          <p:nvPr/>
        </p:nvSpPr>
        <p:spPr>
          <a:xfrm>
            <a:off x="1066800" y="348792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Arial Black" panose="020B0A04020102020204" pitchFamily="34" charset="0"/>
              </a:rPr>
              <a:t>Sample Store Analysis</a:t>
            </a:r>
          </a:p>
        </p:txBody>
      </p:sp>
    </p:spTree>
    <p:extLst>
      <p:ext uri="{BB962C8B-B14F-4D97-AF65-F5344CB8AC3E}">
        <p14:creationId xmlns:p14="http://schemas.microsoft.com/office/powerpoint/2010/main" val="2390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027575" y="655163"/>
            <a:ext cx="6136849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Region Sales Map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B9C76-B9C6-4983-8CF3-1D00C5E8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282045"/>
            <a:ext cx="10784264" cy="49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027575" y="655163"/>
            <a:ext cx="6136849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 Profit &amp; Sales By Region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A4988-3A65-4286-8822-4847508D3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" y="1225485"/>
            <a:ext cx="10680569" cy="49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743200" y="655163"/>
            <a:ext cx="66370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Total Profit By Region Donut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27FDC-F04A-4273-9C8B-D0C583A7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295400"/>
            <a:ext cx="1067562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667786" y="655163"/>
            <a:ext cx="6712434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No of Order Returned Region pie Chart </a:t>
            </a:r>
            <a:endParaRPr lang="en-US" sz="32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0BFBA-8AF7-4793-936F-9CE96755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1300898"/>
            <a:ext cx="10727703" cy="49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346960" y="655163"/>
            <a:ext cx="74752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Total Sales By Region &amp; State </a:t>
            </a:r>
            <a:r>
              <a:rPr lang="en-US" sz="3200" dirty="0" err="1">
                <a:solidFill>
                  <a:srgbClr val="FF0000"/>
                </a:solidFill>
              </a:rPr>
              <a:t>TreeMap</a:t>
            </a:r>
            <a:r>
              <a:rPr lang="en-US" sz="3200" dirty="0">
                <a:solidFill>
                  <a:srgbClr val="FF0000"/>
                </a:solidFill>
              </a:rPr>
              <a:t> Chart </a:t>
            </a:r>
            <a:endParaRPr lang="en-US" sz="32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FC657-9F4A-4127-851F-9A3474A6A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" y="1234440"/>
            <a:ext cx="10820401" cy="49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5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027575" y="655163"/>
            <a:ext cx="6136849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Sales Trends Over Month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C3BA9-BBA2-4E39-A578-AC5B3A13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0" y="1300899"/>
            <a:ext cx="10737130" cy="49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255520" y="662783"/>
            <a:ext cx="77800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Sales KPI For Current &amp; Previous Year Over Month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DCBF4-4AE0-4C84-BB57-626FF87A1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34440"/>
            <a:ext cx="1080516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202180" y="647543"/>
            <a:ext cx="78562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Profit KPI For Current &amp; Previous Year Over Month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241ED-94C3-4A96-BF5E-B17E60E2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03960"/>
            <a:ext cx="10805160" cy="49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1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1981200" y="647543"/>
            <a:ext cx="807720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Quantity KPI For Current &amp; Previous Year Over Month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57872-BC58-425A-A976-2158B045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1249679"/>
            <a:ext cx="10789920" cy="48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1981200" y="647543"/>
            <a:ext cx="807720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Week Trends  For Current &amp; Previous Year Over Month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361F8-CC87-45CD-97D0-75FA3108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1264920"/>
            <a:ext cx="10843260" cy="4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299382" y="974271"/>
            <a:ext cx="4984972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Ashraf Mohamed Reda</a:t>
            </a:r>
            <a:endParaRPr lang="en-US" sz="3600" b="1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A20750-67DB-4BDA-BDC5-63A1846B8330}"/>
              </a:ext>
            </a:extLst>
          </p:cNvPr>
          <p:cNvSpPr/>
          <p:nvPr/>
        </p:nvSpPr>
        <p:spPr>
          <a:xfrm>
            <a:off x="981959" y="2139885"/>
            <a:ext cx="10228081" cy="3591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dirty="0"/>
              <a:t>Sample </a:t>
            </a:r>
            <a:r>
              <a:rPr lang="en-US" sz="2800" dirty="0" err="1"/>
              <a:t>SuperStore</a:t>
            </a:r>
            <a:r>
              <a:rPr lang="en-US" sz="2800" dirty="0"/>
              <a:t> Analysis Tableau Project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12 / 8 / 2024</a:t>
            </a:r>
          </a:p>
        </p:txBody>
      </p:sp>
    </p:spTree>
    <p:extLst>
      <p:ext uri="{BB962C8B-B14F-4D97-AF65-F5344CB8AC3E}">
        <p14:creationId xmlns:p14="http://schemas.microsoft.com/office/powerpoint/2010/main" val="224208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1074420" y="647543"/>
            <a:ext cx="102565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Sales &amp; Profit </a:t>
            </a:r>
            <a:r>
              <a:rPr lang="en-US" sz="2800" dirty="0" err="1">
                <a:solidFill>
                  <a:srgbClr val="FF0000"/>
                </a:solidFill>
              </a:rPr>
              <a:t>SubCategory</a:t>
            </a:r>
            <a:r>
              <a:rPr lang="en-US" sz="2800" dirty="0">
                <a:solidFill>
                  <a:srgbClr val="FF0000"/>
                </a:solidFill>
              </a:rPr>
              <a:t> Comparison For Current &amp; Previous Year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8FC95-F5F8-41CC-B621-60883873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4440"/>
            <a:ext cx="10843260" cy="49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857500" y="655163"/>
            <a:ext cx="6804659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Sales By Subcategory Waterfall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5978A-9C0E-4203-8D22-94351C7D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264920"/>
            <a:ext cx="10881360" cy="49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202180" y="647543"/>
            <a:ext cx="858012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Sales &amp; Profit &amp; Quantity By Subcategory Using Parameter</a:t>
            </a:r>
            <a:endParaRPr lang="en-US" sz="28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66ADF-BBD1-4B0E-B269-8FD517C5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1" y="1234440"/>
            <a:ext cx="1085849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5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857501" y="655163"/>
            <a:ext cx="628650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Sales By category </a:t>
            </a:r>
            <a:r>
              <a:rPr lang="en-US" sz="3600" dirty="0" err="1">
                <a:solidFill>
                  <a:srgbClr val="FF0000"/>
                </a:solidFill>
              </a:rPr>
              <a:t>LolliPoP</a:t>
            </a:r>
            <a:r>
              <a:rPr lang="en-US" sz="3600" dirty="0">
                <a:solidFill>
                  <a:srgbClr val="FF0000"/>
                </a:solidFill>
              </a:rPr>
              <a:t>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E43EE-E502-45B2-8867-297C9CCE4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1" y="1310640"/>
            <a:ext cx="10645140" cy="48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8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857501" y="655163"/>
            <a:ext cx="628650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Sales By category Pie Chart 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B8BB2-86C9-4651-AC09-400BB484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8" y="1300899"/>
            <a:ext cx="10699423" cy="49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072640" y="655163"/>
            <a:ext cx="840486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Top 10 Product BY Sales &amp; Profit Bar in Bar Chart </a:t>
            </a:r>
            <a:endParaRPr lang="en-US" sz="32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B2074-9322-4656-BD5A-9FED5333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57299"/>
            <a:ext cx="10751820" cy="48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05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Data Overview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2535811"/>
            <a:ext cx="10144811" cy="2771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4163" indent="-28416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Benton Sans"/>
              </a:rPr>
              <a:t>Contains information about products, sales, and profits that you can use to identify key areas of improvement within this fictitious company.</a:t>
            </a:r>
            <a:endParaRPr lang="en-US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https://public.tableau.com/app/sample-data/sample_-_superstore.xls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3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Performance Highlight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941922"/>
            <a:ext cx="10144811" cy="12631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1 - Sales Over Month: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sales trend shows a significant spike in March and September, indicating potential seasonal trends or successful marketing campaigns during these periods.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01A56-F9F5-493F-89F0-404A11B3D56B}"/>
              </a:ext>
            </a:extLst>
          </p:cNvPr>
          <p:cNvSpPr/>
          <p:nvPr/>
        </p:nvSpPr>
        <p:spPr>
          <a:xfrm>
            <a:off x="933254" y="3470635"/>
            <a:ext cx="10144811" cy="22608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2 - Sales By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SubCategory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Top Performing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SubCategories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Phones and Chairs dominate with sales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of $330K and $328K respectively.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Underperforming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SubCategories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Art and Fasteners are lagging behind with sales of $27K    and $3K, highlighting areas that may require attention.</a:t>
            </a:r>
          </a:p>
        </p:txBody>
      </p:sp>
    </p:spTree>
    <p:extLst>
      <p:ext uri="{BB962C8B-B14F-4D97-AF65-F5344CB8AC3E}">
        <p14:creationId xmlns:p14="http://schemas.microsoft.com/office/powerpoint/2010/main" val="3980377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Performance Highlight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941922"/>
            <a:ext cx="10144811" cy="16873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3 - Sales &amp; Profit Trends Over Time: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 reveals a consistent upward trend in sales, with notable peaks towards the end of the year.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Profit also follows a similar trend, though with some fluctuations, suggesting the need for improved cost management during certain periods.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01A56-F9F5-493F-89F0-404A11B3D56B}"/>
              </a:ext>
            </a:extLst>
          </p:cNvPr>
          <p:cNvSpPr/>
          <p:nvPr/>
        </p:nvSpPr>
        <p:spPr>
          <a:xfrm>
            <a:off x="933254" y="3762866"/>
            <a:ext cx="10144811" cy="22608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4 - Profit &amp; Sales for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SubCategory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Performers: Phones and Chairs led the sales with substantial profits, while categories like Accessories and Machines had mixed performance.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Areas for Improvement: Fasteners and Labels showed losses, indicating a need for strategy reassessment.</a:t>
            </a:r>
          </a:p>
        </p:txBody>
      </p:sp>
    </p:spTree>
    <p:extLst>
      <p:ext uri="{BB962C8B-B14F-4D97-AF65-F5344CB8AC3E}">
        <p14:creationId xmlns:p14="http://schemas.microsoft.com/office/powerpoint/2010/main" val="35610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Performance Highlight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941922"/>
            <a:ext cx="10144811" cy="16873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5 - Top Performing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 the sales and quantity metrics with 330,007 units sold,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Fasteners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lowest sales and should be reevaluated for performance improvement.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01A56-F9F5-493F-89F0-404A11B3D56B}"/>
              </a:ext>
            </a:extLst>
          </p:cNvPr>
          <p:cNvSpPr/>
          <p:nvPr/>
        </p:nvSpPr>
        <p:spPr>
          <a:xfrm>
            <a:off x="933254" y="3789575"/>
            <a:ext cx="10144811" cy="19419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6 -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Margin: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profit margin stands at 12%, indicating a positive return on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sales categories like Phones and Chairs are also contributing significantly to profit, showing a strong correlation between sales volume and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14156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Agenda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A20750-67DB-4BDA-BDC5-63A1846B8330}"/>
              </a:ext>
            </a:extLst>
          </p:cNvPr>
          <p:cNvSpPr/>
          <p:nvPr/>
        </p:nvSpPr>
        <p:spPr>
          <a:xfrm>
            <a:off x="1065229" y="1932495"/>
            <a:ext cx="10228081" cy="40818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/>
              <a:t>PROJECT OVERVIEW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/>
              <a:t>Dashboard Photo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/>
              <a:t>Project View Chart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/>
              <a:t>KEY INSIGHTS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/>
              <a:t>RECOMMENDATIONS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err="1"/>
              <a:t>Refrences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021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Performance Highlight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941922"/>
            <a:ext cx="10144811" cy="16873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7 - Customer Distribution: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dashboard shows a total of 10K customers, reflecting a strong customer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Customers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 significantly to sales, with the highest at $25K.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01A56-F9F5-493F-89F0-404A11B3D56B}"/>
              </a:ext>
            </a:extLst>
          </p:cNvPr>
          <p:cNvSpPr/>
          <p:nvPr/>
        </p:nvSpPr>
        <p:spPr>
          <a:xfrm>
            <a:off x="933254" y="3789575"/>
            <a:ext cx="10144811" cy="19419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8 - Return Orders by Region: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West region has the highest number of returns (189), indicating potential issues in this area that may need addressing, such as product quality or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and South regions show fewer returns, which may indicate better customer satisfaction or fewer issues.</a:t>
            </a:r>
          </a:p>
        </p:txBody>
      </p:sp>
    </p:spTree>
    <p:extLst>
      <p:ext uri="{BB962C8B-B14F-4D97-AF65-F5344CB8AC3E}">
        <p14:creationId xmlns:p14="http://schemas.microsoft.com/office/powerpoint/2010/main" val="377336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Performance Highlight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1023594" y="2645621"/>
            <a:ext cx="10144811" cy="18476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9 - Sales by Category: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top category in sales with $836K,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$742K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$719K.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a strong demand for technology products, which may guide future inventory and marketing strategies.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157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Recommendation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828800"/>
            <a:ext cx="10144811" cy="10275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Focus on Top Performers: Continue to invest in the top-performing subcategories like Phones and Chairs to drive revenue growth.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B9C580-ECDF-4991-AEF5-84006B2D6663}"/>
              </a:ext>
            </a:extLst>
          </p:cNvPr>
          <p:cNvSpPr/>
          <p:nvPr/>
        </p:nvSpPr>
        <p:spPr>
          <a:xfrm>
            <a:off x="933254" y="3128127"/>
            <a:ext cx="10144811" cy="11893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Investigate Low Performers: Conduct a deeper analysis into underperforming subcategories like Art and Fasteners to understand the causes and develop strategies to boost sales.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DA252-2A51-42C9-BB3F-6E1444745627}"/>
              </a:ext>
            </a:extLst>
          </p:cNvPr>
          <p:cNvSpPr/>
          <p:nvPr/>
        </p:nvSpPr>
        <p:spPr>
          <a:xfrm>
            <a:off x="933254" y="4572000"/>
            <a:ext cx="10144811" cy="11893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Seasonal Promotions: Leverage the sales spike in March and September by planning targeted promotions and inventory management during these months.</a:t>
            </a:r>
          </a:p>
        </p:txBody>
      </p:sp>
    </p:spTree>
    <p:extLst>
      <p:ext uri="{BB962C8B-B14F-4D97-AF65-F5344CB8AC3E}">
        <p14:creationId xmlns:p14="http://schemas.microsoft.com/office/powerpoint/2010/main" val="420905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Recommendation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828800"/>
            <a:ext cx="10144811" cy="10275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Maximize High-Performing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SubCategories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Focus on increasing inventory and marketing for high-profit items like Phones and Chairs to capitalize on their strong performance.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B9C580-ECDF-4991-AEF5-84006B2D6663}"/>
              </a:ext>
            </a:extLst>
          </p:cNvPr>
          <p:cNvSpPr/>
          <p:nvPr/>
        </p:nvSpPr>
        <p:spPr>
          <a:xfrm>
            <a:off x="933254" y="3128127"/>
            <a:ext cx="10144811" cy="11893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Address Underperforming Areas: Consider reevaluating pricing, promotions, or product offerings for categories like Fasteners and Labels to turn around their losses.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DA252-2A51-42C9-BB3F-6E1444745627}"/>
              </a:ext>
            </a:extLst>
          </p:cNvPr>
          <p:cNvSpPr/>
          <p:nvPr/>
        </p:nvSpPr>
        <p:spPr>
          <a:xfrm>
            <a:off x="933254" y="4572000"/>
            <a:ext cx="10144811" cy="11893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Seasonal Strategies: Take advantage of the peaks in sales and profit trends by aligning marketing and sales strategies with these periods.</a:t>
            </a:r>
          </a:p>
        </p:txBody>
      </p:sp>
    </p:spTree>
    <p:extLst>
      <p:ext uri="{BB962C8B-B14F-4D97-AF65-F5344CB8AC3E}">
        <p14:creationId xmlns:p14="http://schemas.microsoft.com/office/powerpoint/2010/main" val="178558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Recommendation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828800"/>
            <a:ext cx="10144811" cy="18099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High-Performing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inventory and marketing efforts for top-selling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capitalize on their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cross-selling strategies with these items to further boost sales.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DA252-2A51-42C9-BB3F-6E1444745627}"/>
              </a:ext>
            </a:extLst>
          </p:cNvPr>
          <p:cNvSpPr/>
          <p:nvPr/>
        </p:nvSpPr>
        <p:spPr>
          <a:xfrm>
            <a:off x="933254" y="3875990"/>
            <a:ext cx="10144811" cy="18099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Low-Performing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Fasteners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underperforming and may require pricing adjustments, better marketing, or even discontinuation if they continue to show poor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465757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Recommendation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828800"/>
            <a:ext cx="10144811" cy="1600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High Return Rates in the West Region: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root cause analysis to understand why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 has a high number of returns. Consider customer feedback, product quality, and shipping processes to reduce return rates and improve customer satisfaction.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DA252-2A51-42C9-BB3F-6E1444745627}"/>
              </a:ext>
            </a:extLst>
          </p:cNvPr>
          <p:cNvSpPr/>
          <p:nvPr/>
        </p:nvSpPr>
        <p:spPr>
          <a:xfrm>
            <a:off x="933254" y="3570402"/>
            <a:ext cx="10144811" cy="218152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Top Customers: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loyalty programs or exclusive offers for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Customers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retain them and encourage further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personalized marketing strategies to maintain and grow these valuable customer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52569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533244" y="974271"/>
            <a:ext cx="4751109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Refrences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35B5C-58C5-441B-B1FF-26C952B065BC}"/>
              </a:ext>
            </a:extLst>
          </p:cNvPr>
          <p:cNvSpPr/>
          <p:nvPr/>
        </p:nvSpPr>
        <p:spPr>
          <a:xfrm>
            <a:off x="933254" y="1828800"/>
            <a:ext cx="10144811" cy="703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:https://www.youtube.com/watch?v=dahrmqT5GD4&amp;t=7173s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DA252-2A51-42C9-BB3F-6E1444745627}"/>
              </a:ext>
            </a:extLst>
          </p:cNvPr>
          <p:cNvSpPr/>
          <p:nvPr/>
        </p:nvSpPr>
        <p:spPr>
          <a:xfrm>
            <a:off x="933254" y="2842435"/>
            <a:ext cx="10144811" cy="12570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Amazon Ember"/>
              </a:rPr>
              <a:t>Book : Storytelling with Data: A Data Visualization Guide for Business Professionals Paperback – 2 November 2015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357189-40AF-42F7-8DB6-6933F507EE99}"/>
              </a:ext>
            </a:extLst>
          </p:cNvPr>
          <p:cNvSpPr/>
          <p:nvPr/>
        </p:nvSpPr>
        <p:spPr>
          <a:xfrm>
            <a:off x="933254" y="4325501"/>
            <a:ext cx="10144811" cy="12570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Amazon Ember"/>
              </a:rPr>
              <a:t>Book : Project management metrics- KPIs- and dashboards _ a guide to measuring and monitoring project performance</a:t>
            </a:r>
          </a:p>
        </p:txBody>
      </p:sp>
    </p:spTree>
    <p:extLst>
      <p:ext uri="{BB962C8B-B14F-4D97-AF65-F5344CB8AC3E}">
        <p14:creationId xmlns:p14="http://schemas.microsoft.com/office/powerpoint/2010/main" val="55284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2A55D-9609-4682-9434-76F1C7D5E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477520"/>
            <a:ext cx="112776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695307" y="655163"/>
            <a:ext cx="5109328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Home </a:t>
            </a:r>
            <a:r>
              <a:rPr lang="en-US" sz="40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DashBoard</a:t>
            </a:r>
            <a:endParaRPr lang="en-US" sz="40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60C55-32B0-4827-B57F-4700A81EF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3" y="1234910"/>
            <a:ext cx="10935092" cy="49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695307" y="655163"/>
            <a:ext cx="5109328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Product </a:t>
            </a:r>
            <a:r>
              <a:rPr lang="en-US" sz="40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DashBoard</a:t>
            </a:r>
            <a:endParaRPr lang="en-US" sz="40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E4FF-F654-4E8A-A934-B821B812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1216058"/>
            <a:ext cx="10953946" cy="49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695307" y="655163"/>
            <a:ext cx="5109328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SubCategory</a:t>
            </a:r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DashBoard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BEA44-6D57-4929-B839-D0ED5581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4" y="1244338"/>
            <a:ext cx="10869104" cy="49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695307" y="655163"/>
            <a:ext cx="5109328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Geography </a:t>
            </a:r>
            <a:r>
              <a:rPr lang="en-US" sz="36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DashBoard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D121-7453-45E1-B566-7936EAFA2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225484"/>
            <a:ext cx="10897385" cy="49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3695307" y="655163"/>
            <a:ext cx="5109328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Sales </a:t>
            </a:r>
            <a:r>
              <a:rPr lang="en-US" sz="3600" dirty="0" err="1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DashBoard</a:t>
            </a:r>
            <a:endParaRPr lang="en-US" sz="36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036E4-8360-4134-8A19-8EEF6DFA1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234911"/>
            <a:ext cx="10821972" cy="49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14452E-CF33-4E84-B4A4-08C37D602498}"/>
              </a:ext>
            </a:extLst>
          </p:cNvPr>
          <p:cNvSpPr/>
          <p:nvPr/>
        </p:nvSpPr>
        <p:spPr>
          <a:xfrm>
            <a:off x="2573519" y="655163"/>
            <a:ext cx="6928700" cy="485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Top 5 Customers By Sales &amp; Profit Chart </a:t>
            </a:r>
            <a:endParaRPr lang="en-US" sz="3200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980C1-B251-45ED-BAF6-9DA0285CE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" y="1253765"/>
            <a:ext cx="10859678" cy="49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1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762</TotalTime>
  <Words>976</Words>
  <Application>Microsoft Office PowerPoint</Application>
  <PresentationFormat>Widescreen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Amazon Ember</vt:lpstr>
      <vt:lpstr>Andalus</vt:lpstr>
      <vt:lpstr>Arial</vt:lpstr>
      <vt:lpstr>Arial Black</vt:lpstr>
      <vt:lpstr>Benton Sans</vt:lpstr>
      <vt:lpstr>Calibri</vt:lpstr>
      <vt:lpstr>Courier New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Mohamed Reda Yassin</dc:creator>
  <cp:lastModifiedBy>Ashraf Mohamed Reda Yassin</cp:lastModifiedBy>
  <cp:revision>61</cp:revision>
  <dcterms:created xsi:type="dcterms:W3CDTF">2024-06-14T23:36:49Z</dcterms:created>
  <dcterms:modified xsi:type="dcterms:W3CDTF">2024-08-15T05:58:51Z</dcterms:modified>
</cp:coreProperties>
</file>